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8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12192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原ノ味角ゴシック" panose="020B0500000000000000" pitchFamily="34" charset="-128"/>
      <p:regular r:id="rId20"/>
      <p:bold r:id="rId21"/>
    </p:embeddedFont>
    <p:embeddedFont>
      <p:font typeface="游ゴシック" panose="020B0400000000000000" pitchFamily="50" charset="-128"/>
      <p:regular r:id="rId22"/>
      <p:bold r:id="rId2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350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游ゴシック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游ゴシック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D7855C5-681A-736D-B4DF-A593971B1F3F}"/>
              </a:ext>
            </a:extLst>
          </p:cNvPr>
          <p:cNvSpPr/>
          <p:nvPr/>
        </p:nvSpPr>
        <p:spPr>
          <a:xfrm>
            <a:off x="7620001" y="2769704"/>
            <a:ext cx="1302688" cy="3975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E65B449-D159-F66A-620A-B0332886501A}"/>
              </a:ext>
            </a:extLst>
          </p:cNvPr>
          <p:cNvSpPr/>
          <p:nvPr/>
        </p:nvSpPr>
        <p:spPr>
          <a:xfrm>
            <a:off x="8176591" y="3167269"/>
            <a:ext cx="1921566" cy="5234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CBAE4AA0-B273-B3BC-A12A-3C01EC6418E1}"/>
              </a:ext>
            </a:extLst>
          </p:cNvPr>
          <p:cNvSpPr/>
          <p:nvPr/>
        </p:nvSpPr>
        <p:spPr>
          <a:xfrm>
            <a:off x="8777737" y="4088297"/>
            <a:ext cx="1320420" cy="482600"/>
          </a:xfrm>
          <a:prstGeom prst="wedgeRectCallout">
            <a:avLst>
              <a:gd name="adj1" fmla="val -20502"/>
              <a:gd name="adj2" fmla="val -117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理論値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2446FE7-1F36-EE52-9D6D-F74C38B6BC3A}"/>
              </a:ext>
            </a:extLst>
          </p:cNvPr>
          <p:cNvSpPr/>
          <p:nvPr/>
        </p:nvSpPr>
        <p:spPr>
          <a:xfrm>
            <a:off x="6392346" y="3670855"/>
            <a:ext cx="1320420" cy="482600"/>
          </a:xfrm>
          <a:prstGeom prst="wedgeRectCallout">
            <a:avLst>
              <a:gd name="adj1" fmla="val 39716"/>
              <a:gd name="adj2" fmla="val -1344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実測値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F9BF2D5-C648-AE14-E707-644386CFA392}"/>
              </a:ext>
            </a:extLst>
          </p:cNvPr>
          <p:cNvSpPr/>
          <p:nvPr/>
        </p:nvSpPr>
        <p:spPr>
          <a:xfrm>
            <a:off x="7845285" y="2809460"/>
            <a:ext cx="1205949" cy="3975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A388AE04-4890-6D89-D406-3481B77977B3}"/>
              </a:ext>
            </a:extLst>
          </p:cNvPr>
          <p:cNvSpPr/>
          <p:nvPr/>
        </p:nvSpPr>
        <p:spPr>
          <a:xfrm>
            <a:off x="8176590" y="3260033"/>
            <a:ext cx="2014331" cy="6493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5BD972A-1518-5FE5-8497-95A9F3B5E2F8}"/>
              </a:ext>
            </a:extLst>
          </p:cNvPr>
          <p:cNvSpPr/>
          <p:nvPr/>
        </p:nvSpPr>
        <p:spPr>
          <a:xfrm>
            <a:off x="9175302" y="4329597"/>
            <a:ext cx="1015619" cy="482600"/>
          </a:xfrm>
          <a:prstGeom prst="wedgeRectCallout">
            <a:avLst>
              <a:gd name="adj1" fmla="val -20502"/>
              <a:gd name="adj2" fmla="val -117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理論値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5177965A-F1AC-5A37-97BA-789CAAAB251B}"/>
              </a:ext>
            </a:extLst>
          </p:cNvPr>
          <p:cNvSpPr/>
          <p:nvPr/>
        </p:nvSpPr>
        <p:spPr>
          <a:xfrm>
            <a:off x="6612834" y="3616741"/>
            <a:ext cx="1099931" cy="482600"/>
          </a:xfrm>
          <a:prstGeom prst="wedgeRectCallout">
            <a:avLst>
              <a:gd name="adj1" fmla="val 49752"/>
              <a:gd name="adj2" fmla="val -1344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実測値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95B6DFD5-832F-80E8-35CB-BF43CB6CA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2779" y="680221"/>
            <a:ext cx="3387002" cy="2607863"/>
          </a:xfrm>
          <a:prstGeom prst="rect">
            <a:avLst/>
          </a:prstGeom>
        </p:spPr>
      </p:pic>
      <p:pic>
        <p:nvPicPr>
          <p:cNvPr id="5" name="図 4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8A84337A-C78F-738A-238C-52741AC88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8237" y="3429000"/>
            <a:ext cx="2597368" cy="2607862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C44E5607-FAB8-689D-6B0F-C57BBDCCE211}"/>
              </a:ext>
            </a:extLst>
          </p:cNvPr>
          <p:cNvCxnSpPr>
            <a:cxnSpLocks/>
          </p:cNvCxnSpPr>
          <p:nvPr/>
        </p:nvCxnSpPr>
        <p:spPr>
          <a:xfrm flipV="1">
            <a:off x="1775460" y="1737360"/>
            <a:ext cx="0" cy="6705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4114C906-A550-65A1-E0A3-B79678E8F115}"/>
              </a:ext>
            </a:extLst>
          </p:cNvPr>
          <p:cNvSpPr/>
          <p:nvPr/>
        </p:nvSpPr>
        <p:spPr>
          <a:xfrm>
            <a:off x="4533280" y="3416704"/>
            <a:ext cx="1251364" cy="482600"/>
          </a:xfrm>
          <a:prstGeom prst="wedgeRectCallout">
            <a:avLst>
              <a:gd name="adj1" fmla="val -101267"/>
              <a:gd name="adj2" fmla="val -10037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6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番ピン</a:t>
            </a:r>
          </a:p>
        </p:txBody>
      </p:sp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DF97E004-BD3C-B4A9-0819-E520EB94E8C3}"/>
              </a:ext>
            </a:extLst>
          </p:cNvPr>
          <p:cNvSpPr/>
          <p:nvPr/>
        </p:nvSpPr>
        <p:spPr>
          <a:xfrm>
            <a:off x="1000125" y="2352675"/>
            <a:ext cx="1139825" cy="482600"/>
          </a:xfrm>
          <a:prstGeom prst="wedgeRectCallout">
            <a:avLst>
              <a:gd name="adj1" fmla="val 127455"/>
              <a:gd name="adj2" fmla="val 99745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GND</a:t>
            </a:r>
            <a:endParaRPr kumimoji="1" lang="ja-JP" altLang="en-US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吹き出し: 四角形 3">
                <a:extLst>
                  <a:ext uri="{FF2B5EF4-FFF2-40B4-BE49-F238E27FC236}">
                    <a16:creationId xmlns:a16="http://schemas.microsoft.com/office/drawing/2014/main" id="{0545A2CA-0A08-5BB0-6C04-C1A5450F84BA}"/>
                  </a:ext>
                </a:extLst>
              </p:cNvPr>
              <p:cNvSpPr/>
              <p:nvPr/>
            </p:nvSpPr>
            <p:spPr>
              <a:xfrm>
                <a:off x="5158962" y="2022475"/>
                <a:ext cx="1251364" cy="680968"/>
              </a:xfrm>
              <a:prstGeom prst="wedgeRectCallout">
                <a:avLst>
                  <a:gd name="adj1" fmla="val -151196"/>
                  <a:gd name="adj2" fmla="val 45139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3k</a:t>
                </a:r>
                <a14:m>
                  <m:oMath xmlns:m="http://schemas.openxmlformats.org/officeDocument/2006/math">
                    <m:r>
                      <a:rPr kumimoji="1" lang="en-US" altLang="ja-JP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endParaRPr kumimoji="1" lang="ja-JP" alt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Source Han Sans HC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吹き出し: 四角形 3">
                <a:extLst>
                  <a:ext uri="{FF2B5EF4-FFF2-40B4-BE49-F238E27FC236}">
                    <a16:creationId xmlns:a16="http://schemas.microsoft.com/office/drawing/2014/main" id="{0545A2CA-0A08-5BB0-6C04-C1A5450F84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962" y="2022475"/>
                <a:ext cx="1251364" cy="680968"/>
              </a:xfrm>
              <a:prstGeom prst="wedgeRectCallout">
                <a:avLst>
                  <a:gd name="adj1" fmla="val -151196"/>
                  <a:gd name="adj2" fmla="val 4513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吹き出し: 四角形 4">
                <a:extLst>
                  <a:ext uri="{FF2B5EF4-FFF2-40B4-BE49-F238E27FC236}">
                    <a16:creationId xmlns:a16="http://schemas.microsoft.com/office/drawing/2014/main" id="{FB467A3F-5E56-DA75-5D32-A7B589874FA6}"/>
                  </a:ext>
                </a:extLst>
              </p:cNvPr>
              <p:cNvSpPr/>
              <p:nvPr/>
            </p:nvSpPr>
            <p:spPr>
              <a:xfrm>
                <a:off x="1181100" y="1427239"/>
                <a:ext cx="1251364" cy="595236"/>
              </a:xfrm>
              <a:prstGeom prst="wedgeRectCallout">
                <a:avLst>
                  <a:gd name="adj1" fmla="val 103035"/>
                  <a:gd name="adj2" fmla="val 141849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1k</a:t>
                </a:r>
                <a14:m>
                  <m:oMath xmlns:m="http://schemas.openxmlformats.org/officeDocument/2006/math">
                    <m:r>
                      <a:rPr kumimoji="1" lang="en-US" altLang="ja-JP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𝛀</m:t>
                    </m:r>
                  </m:oMath>
                </a14:m>
                <a:endParaRPr kumimoji="1" lang="ja-JP" altLang="en-US" b="1" dirty="0">
                  <a:solidFill>
                    <a:schemeClr val="tx1"/>
                  </a:solidFill>
                  <a:latin typeface="Cambria Math" panose="02040503050406030204" pitchFamily="18" charset="0"/>
                  <a:ea typeface="原ノ味角ゴシック" panose="020B0500000000000000" pitchFamily="34" charset="-128"/>
                </a:endParaRPr>
              </a:p>
            </p:txBody>
          </p:sp>
        </mc:Choice>
        <mc:Fallback xmlns="">
          <p:sp>
            <p:nvSpPr>
              <p:cNvPr id="5" name="吹き出し: 四角形 4">
                <a:extLst>
                  <a:ext uri="{FF2B5EF4-FFF2-40B4-BE49-F238E27FC236}">
                    <a16:creationId xmlns:a16="http://schemas.microsoft.com/office/drawing/2014/main" id="{FB467A3F-5E56-DA75-5D32-A7B589874F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100" y="1427239"/>
                <a:ext cx="1251364" cy="595236"/>
              </a:xfrm>
              <a:prstGeom prst="wedgeRectCallout">
                <a:avLst>
                  <a:gd name="adj1" fmla="val 103035"/>
                  <a:gd name="adj2" fmla="val 14184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D67ACFD2-7A75-C76F-7A97-C78949DDCAE4}"/>
              </a:ext>
            </a:extLst>
          </p:cNvPr>
          <p:cNvSpPr/>
          <p:nvPr/>
        </p:nvSpPr>
        <p:spPr>
          <a:xfrm>
            <a:off x="2362200" y="746125"/>
            <a:ext cx="1485900" cy="482600"/>
          </a:xfrm>
          <a:prstGeom prst="wedgeRectCallout">
            <a:avLst>
              <a:gd name="adj1" fmla="val -6193"/>
              <a:gd name="adj2" fmla="val 18263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LED</a:t>
            </a:r>
            <a:endParaRPr kumimoji="1" lang="ja-JP" altLang="en-US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</p:txBody>
      </p:sp>
      <p:pic>
        <p:nvPicPr>
          <p:cNvPr id="8" name="図 7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266B71A-769E-A979-B0A7-A2FFC1785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245" y="5035825"/>
            <a:ext cx="4171433" cy="1517623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674D4951-1682-414B-2F7E-9058A13112C3}"/>
              </a:ext>
            </a:extLst>
          </p:cNvPr>
          <p:cNvSpPr/>
          <p:nvPr/>
        </p:nvSpPr>
        <p:spPr>
          <a:xfrm>
            <a:off x="5032169" y="5022573"/>
            <a:ext cx="2212509" cy="10071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EA8DA061-0E21-C9A6-AF3D-FFFDB69A2171}"/>
              </a:ext>
            </a:extLst>
          </p:cNvPr>
          <p:cNvSpPr/>
          <p:nvPr/>
        </p:nvSpPr>
        <p:spPr>
          <a:xfrm>
            <a:off x="861391" y="5318125"/>
            <a:ext cx="1500809" cy="531191"/>
          </a:xfrm>
          <a:prstGeom prst="wedgeRectCallout">
            <a:avLst>
              <a:gd name="adj1" fmla="val 93592"/>
              <a:gd name="adj2" fmla="val 15500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部品を選択</a:t>
            </a:r>
          </a:p>
        </p:txBody>
      </p:sp>
      <p:sp>
        <p:nvSpPr>
          <p:cNvPr id="11" name="矢印: 下 10">
            <a:extLst>
              <a:ext uri="{FF2B5EF4-FFF2-40B4-BE49-F238E27FC236}">
                <a16:creationId xmlns:a16="http://schemas.microsoft.com/office/drawing/2014/main" id="{674B9B17-AC36-49CB-B8F1-3C4B9702BAF1}"/>
              </a:ext>
            </a:extLst>
          </p:cNvPr>
          <p:cNvSpPr/>
          <p:nvPr/>
        </p:nvSpPr>
        <p:spPr>
          <a:xfrm rot="6641505">
            <a:off x="6225849" y="2987320"/>
            <a:ext cx="834352" cy="854351"/>
          </a:xfrm>
          <a:prstGeom prst="down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グラフィックス 12" descr="カーソル 単色塗りつぶし">
            <a:extLst>
              <a:ext uri="{FF2B5EF4-FFF2-40B4-BE49-F238E27FC236}">
                <a16:creationId xmlns:a16="http://schemas.microsoft.com/office/drawing/2014/main" id="{EEE91696-5D61-9BD3-97CD-A39385638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77510" y="329081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B2A4AEC3-9224-90C7-CF91-7F75433FAE1B}"/>
              </a:ext>
            </a:extLst>
          </p:cNvPr>
          <p:cNvSpPr/>
          <p:nvPr/>
        </p:nvSpPr>
        <p:spPr>
          <a:xfrm>
            <a:off x="10675614" y="2392972"/>
            <a:ext cx="1357359" cy="10071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ドラック＆ドロップ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0F323233-BDD2-46F2-F7CF-A24A6E5E106E}"/>
              </a:ext>
            </a:extLst>
          </p:cNvPr>
          <p:cNvSpPr/>
          <p:nvPr/>
        </p:nvSpPr>
        <p:spPr>
          <a:xfrm>
            <a:off x="451402" y="4205211"/>
            <a:ext cx="1485900" cy="914400"/>
          </a:xfrm>
          <a:prstGeom prst="wedgeRectCallout">
            <a:avLst>
              <a:gd name="adj1" fmla="val 56237"/>
              <a:gd name="adj2" fmla="val -8097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Arduino</a:t>
            </a: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UNO R3</a:t>
            </a:r>
          </a:p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(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マイコン</a:t>
            </a:r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)</a:t>
            </a:r>
            <a:endParaRPr kumimoji="1" lang="ja-JP" altLang="en-US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吹き出し: 四角形 1">
            <a:extLst>
              <a:ext uri="{FF2B5EF4-FFF2-40B4-BE49-F238E27FC236}">
                <a16:creationId xmlns:a16="http://schemas.microsoft.com/office/drawing/2014/main" id="{90D49637-AD0C-3316-822A-D2A58B719B0F}"/>
              </a:ext>
            </a:extLst>
          </p:cNvPr>
          <p:cNvSpPr/>
          <p:nvPr/>
        </p:nvSpPr>
        <p:spPr>
          <a:xfrm>
            <a:off x="3155123" y="1971260"/>
            <a:ext cx="1251364" cy="612913"/>
          </a:xfrm>
          <a:prstGeom prst="wedgeRectCallout">
            <a:avLst>
              <a:gd name="adj1" fmla="val -45139"/>
              <a:gd name="adj2" fmla="val -12357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コード</a:t>
            </a:r>
            <a:endParaRPr kumimoji="1" lang="en-US" altLang="ja-JP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ボタン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FF180D-C2FD-57B0-AE14-32FA7E513C85}"/>
              </a:ext>
            </a:extLst>
          </p:cNvPr>
          <p:cNvSpPr/>
          <p:nvPr/>
        </p:nvSpPr>
        <p:spPr>
          <a:xfrm>
            <a:off x="6400800" y="3644348"/>
            <a:ext cx="2697480" cy="3313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7C1D9E8-7D53-46E4-E7A5-C28DDEC95FC7}"/>
              </a:ext>
            </a:extLst>
          </p:cNvPr>
          <p:cNvSpPr/>
          <p:nvPr/>
        </p:nvSpPr>
        <p:spPr>
          <a:xfrm>
            <a:off x="6400800" y="4213860"/>
            <a:ext cx="2567940" cy="26239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B0A3440-517A-5488-CC9E-E50A1B1C4501}"/>
              </a:ext>
            </a:extLst>
          </p:cNvPr>
          <p:cNvSpPr/>
          <p:nvPr/>
        </p:nvSpPr>
        <p:spPr>
          <a:xfrm>
            <a:off x="6400800" y="2304221"/>
            <a:ext cx="2358887" cy="3313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B96F72A8-72BE-1A0B-888F-54463CAF4BFC}"/>
              </a:ext>
            </a:extLst>
          </p:cNvPr>
          <p:cNvSpPr/>
          <p:nvPr/>
        </p:nvSpPr>
        <p:spPr>
          <a:xfrm>
            <a:off x="1529801" y="3110940"/>
            <a:ext cx="1625322" cy="612913"/>
          </a:xfrm>
          <a:prstGeom prst="wedgeRectCallout">
            <a:avLst>
              <a:gd name="adj1" fmla="val -42738"/>
              <a:gd name="adj2" fmla="val -25978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“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文字</a:t>
            </a:r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”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を選択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05EB684-B6CA-E125-1D6B-A73A28328584}"/>
              </a:ext>
            </a:extLst>
          </p:cNvPr>
          <p:cNvSpPr/>
          <p:nvPr/>
        </p:nvSpPr>
        <p:spPr>
          <a:xfrm>
            <a:off x="4775478" y="5280975"/>
            <a:ext cx="1625322" cy="612913"/>
          </a:xfrm>
          <a:prstGeom prst="wedgeRectCallout">
            <a:avLst>
              <a:gd name="adj1" fmla="val 41244"/>
              <a:gd name="adj2" fmla="val -231679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6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番ピンを</a:t>
            </a:r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“5.0V”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に設定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FB107C6-22F4-B4B9-0AE4-33D187EC004B}"/>
              </a:ext>
            </a:extLst>
          </p:cNvPr>
          <p:cNvSpPr/>
          <p:nvPr/>
        </p:nvSpPr>
        <p:spPr>
          <a:xfrm>
            <a:off x="7593495" y="5280975"/>
            <a:ext cx="1625322" cy="612913"/>
          </a:xfrm>
          <a:prstGeom prst="wedgeRectCallout">
            <a:avLst>
              <a:gd name="adj1" fmla="val 14337"/>
              <a:gd name="adj2" fmla="val -14951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6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番ピンを</a:t>
            </a:r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“0V”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に設定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C46E5BD6-8890-D577-1DE2-6DCCF7B77EEC}"/>
              </a:ext>
            </a:extLst>
          </p:cNvPr>
          <p:cNvSpPr/>
          <p:nvPr/>
        </p:nvSpPr>
        <p:spPr>
          <a:xfrm>
            <a:off x="4590983" y="1856960"/>
            <a:ext cx="1372495" cy="612913"/>
          </a:xfrm>
          <a:prstGeom prst="wedgeRectCallout">
            <a:avLst>
              <a:gd name="adj1" fmla="val -46014"/>
              <a:gd name="adj2" fmla="val -121408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実行ボタン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441A7328-9121-5ED6-5F56-7055E638A996}"/>
              </a:ext>
            </a:extLst>
          </p:cNvPr>
          <p:cNvSpPr/>
          <p:nvPr/>
        </p:nvSpPr>
        <p:spPr>
          <a:xfrm>
            <a:off x="10163865" y="2535159"/>
            <a:ext cx="1721677" cy="612913"/>
          </a:xfrm>
          <a:prstGeom prst="wedgeRectCallout">
            <a:avLst>
              <a:gd name="adj1" fmla="val -110038"/>
              <a:gd name="adj2" fmla="val 287241"/>
            </a:avLst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マルチメータ</a:t>
            </a: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A309449-7F24-44E8-9230-DCE36D873F47}"/>
              </a:ext>
            </a:extLst>
          </p:cNvPr>
          <p:cNvSpPr/>
          <p:nvPr/>
        </p:nvSpPr>
        <p:spPr>
          <a:xfrm>
            <a:off x="4767903" y="3985175"/>
            <a:ext cx="1485900" cy="482600"/>
          </a:xfrm>
          <a:prstGeom prst="wedgeRectCallout">
            <a:avLst>
              <a:gd name="adj1" fmla="val -25072"/>
              <a:gd name="adj2" fmla="val -3200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LED</a:t>
            </a:r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は外す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86070AB-7574-1A09-0F0C-A6EB1113D135}"/>
              </a:ext>
            </a:extLst>
          </p:cNvPr>
          <p:cNvSpPr/>
          <p:nvPr/>
        </p:nvSpPr>
        <p:spPr>
          <a:xfrm>
            <a:off x="8362122" y="4504081"/>
            <a:ext cx="728869" cy="92558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A04A99B7-ECD0-1334-1B7F-F5C6CC02463D}"/>
              </a:ext>
            </a:extLst>
          </p:cNvPr>
          <p:cNvSpPr/>
          <p:nvPr/>
        </p:nvSpPr>
        <p:spPr>
          <a:xfrm rot="7516472">
            <a:off x="5293570" y="2288285"/>
            <a:ext cx="834352" cy="1719574"/>
          </a:xfrm>
          <a:prstGeom prst="downArrow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吹き出し: 四角形 6">
                <a:extLst>
                  <a:ext uri="{FF2B5EF4-FFF2-40B4-BE49-F238E27FC236}">
                    <a16:creationId xmlns:a16="http://schemas.microsoft.com/office/drawing/2014/main" id="{1FBDF068-646C-92E2-EE17-7723A819C0B6}"/>
                  </a:ext>
                </a:extLst>
              </p:cNvPr>
              <p:cNvSpPr/>
              <p:nvPr/>
            </p:nvSpPr>
            <p:spPr>
              <a:xfrm>
                <a:off x="5071875" y="1420181"/>
                <a:ext cx="2230073" cy="660409"/>
              </a:xfrm>
              <a:prstGeom prst="wedgeRectCallout">
                <a:avLst>
                  <a:gd name="adj1" fmla="val -71300"/>
                  <a:gd name="adj2" fmla="val 17880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3k</a:t>
                </a:r>
                <a14:m>
                  <m:oMath xmlns:m="http://schemas.openxmlformats.org/officeDocument/2006/math">
                    <m:r>
                      <a:rPr kumimoji="1" lang="en-US" altLang="ja-JP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Han Sans HC" panose="020B0800000000000000" pitchFamily="34" charset="-128"/>
                      </a:rPr>
                      <m:t>𝛀</m:t>
                    </m:r>
                  </m:oMath>
                </a14:m>
                <a:r>
                  <a:rPr kumimoji="1" lang="ja-JP" altLang="en-US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の抵抗に加わる電圧を測定</a:t>
                </a:r>
              </a:p>
            </p:txBody>
          </p:sp>
        </mc:Choice>
        <mc:Fallback xmlns="">
          <p:sp>
            <p:nvSpPr>
              <p:cNvPr id="7" name="吹き出し: 四角形 6">
                <a:extLst>
                  <a:ext uri="{FF2B5EF4-FFF2-40B4-BE49-F238E27FC236}">
                    <a16:creationId xmlns:a16="http://schemas.microsoft.com/office/drawing/2014/main" id="{1FBDF068-646C-92E2-EE17-7723A819C0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875" y="1420181"/>
                <a:ext cx="2230073" cy="660409"/>
              </a:xfrm>
              <a:prstGeom prst="wedgeRectCallout">
                <a:avLst>
                  <a:gd name="adj1" fmla="val -71300"/>
                  <a:gd name="adj2" fmla="val 17880"/>
                </a:avLst>
              </a:prstGeom>
              <a:blipFill>
                <a:blip r:embed="rId4"/>
                <a:stretch>
                  <a:fillRect t="-877" r="-1290" b="-10526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吹き出し: 四角形 7">
                <a:extLst>
                  <a:ext uri="{FF2B5EF4-FFF2-40B4-BE49-F238E27FC236}">
                    <a16:creationId xmlns:a16="http://schemas.microsoft.com/office/drawing/2014/main" id="{12AA9943-236E-B80B-3CEE-AA4C506CB9BA}"/>
                  </a:ext>
                </a:extLst>
              </p:cNvPr>
              <p:cNvSpPr/>
              <p:nvPr/>
            </p:nvSpPr>
            <p:spPr>
              <a:xfrm>
                <a:off x="1846195" y="748718"/>
                <a:ext cx="2230073" cy="660409"/>
              </a:xfrm>
              <a:prstGeom prst="wedgeRectCallout">
                <a:avLst>
                  <a:gd name="adj1" fmla="val -20195"/>
                  <a:gd name="adj2" fmla="val 68047"/>
                </a:avLst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1k</a:t>
                </a:r>
                <a14:m>
                  <m:oMath xmlns:m="http://schemas.openxmlformats.org/officeDocument/2006/math">
                    <m:r>
                      <a:rPr kumimoji="1" lang="en-US" altLang="ja-JP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Source Han Sans HC" panose="020B0800000000000000" pitchFamily="34" charset="-128"/>
                      </a:rPr>
                      <m:t>𝛀</m:t>
                    </m:r>
                  </m:oMath>
                </a14:m>
                <a:r>
                  <a:rPr kumimoji="1" lang="ja-JP" altLang="en-US" b="1" dirty="0">
                    <a:solidFill>
                      <a:schemeClr val="tx1"/>
                    </a:solidFill>
                    <a:latin typeface="原ノ味角ゴシック" panose="020B0500000000000000" pitchFamily="34" charset="-128"/>
                    <a:ea typeface="原ノ味角ゴシック" panose="020B0500000000000000" pitchFamily="34" charset="-128"/>
                  </a:rPr>
                  <a:t>の抵抗に加わる電圧を測定</a:t>
                </a:r>
              </a:p>
            </p:txBody>
          </p:sp>
        </mc:Choice>
        <mc:Fallback xmlns="">
          <p:sp>
            <p:nvSpPr>
              <p:cNvPr id="8" name="吹き出し: 四角形 7">
                <a:extLst>
                  <a:ext uri="{FF2B5EF4-FFF2-40B4-BE49-F238E27FC236}">
                    <a16:creationId xmlns:a16="http://schemas.microsoft.com/office/drawing/2014/main" id="{12AA9943-236E-B80B-3CEE-AA4C506CB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195" y="748718"/>
                <a:ext cx="2230073" cy="660409"/>
              </a:xfrm>
              <a:prstGeom prst="wedgeRectCallout">
                <a:avLst>
                  <a:gd name="adj1" fmla="val -20195"/>
                  <a:gd name="adj2" fmla="val 68047"/>
                </a:avLst>
              </a:prstGeom>
              <a:blipFill>
                <a:blip r:embed="rId5"/>
                <a:stretch>
                  <a:fillRect l="-1613" t="-746" r="-1344"/>
                </a:stretch>
              </a:blipFill>
              <a:ln w="38100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A92FD59D-6A9F-0A26-3D74-69807BA7694D}"/>
              </a:ext>
            </a:extLst>
          </p:cNvPr>
          <p:cNvSpPr/>
          <p:nvPr/>
        </p:nvSpPr>
        <p:spPr>
          <a:xfrm>
            <a:off x="160684" y="2164186"/>
            <a:ext cx="825499" cy="1017439"/>
          </a:xfrm>
          <a:prstGeom prst="wedgeRectCallout">
            <a:avLst>
              <a:gd name="adj1" fmla="val 37921"/>
              <a:gd name="adj2" fmla="val -7250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回路</a:t>
            </a:r>
            <a:endParaRPr kumimoji="1" lang="en-US" altLang="ja-JP" sz="1600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全体の</a:t>
            </a:r>
            <a:endParaRPr kumimoji="1" lang="en-US" altLang="ja-JP" sz="1600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電圧を</a:t>
            </a:r>
            <a:endParaRPr kumimoji="1" lang="en-US" altLang="ja-JP" sz="1600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sz="1600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測定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BAD72E43-BDB4-C78B-07DB-CA7DA9684EC8}"/>
              </a:ext>
            </a:extLst>
          </p:cNvPr>
          <p:cNvSpPr/>
          <p:nvPr/>
        </p:nvSpPr>
        <p:spPr>
          <a:xfrm>
            <a:off x="434010" y="4345743"/>
            <a:ext cx="1338470" cy="716586"/>
          </a:xfrm>
          <a:prstGeom prst="wedgeRectCallout">
            <a:avLst>
              <a:gd name="adj1" fmla="val 20583"/>
              <a:gd name="adj2" fmla="val -28278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回路全体の</a:t>
            </a:r>
            <a:endParaRPr kumimoji="1" lang="en-US" altLang="ja-JP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電流を測定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, 図形, 四角形&#10;&#10;自動的に生成された説明">
            <a:extLst>
              <a:ext uri="{FF2B5EF4-FFF2-40B4-BE49-F238E27FC236}">
                <a16:creationId xmlns:a16="http://schemas.microsoft.com/office/drawing/2014/main" id="{A6119E1F-D001-5164-8403-E886A8E66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22" y="1830256"/>
            <a:ext cx="5742276" cy="2264668"/>
          </a:xfrm>
          <a:prstGeom prst="rect">
            <a:avLst/>
          </a:prstGeom>
        </p:spPr>
      </p:pic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68343281-D62A-21F0-B0EC-569D13031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617" y="1580398"/>
            <a:ext cx="5742276" cy="3697204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D0E330A8-7B2E-4FD1-B26B-FB1EE8E6A63E}"/>
              </a:ext>
            </a:extLst>
          </p:cNvPr>
          <p:cNvSpPr/>
          <p:nvPr/>
        </p:nvSpPr>
        <p:spPr>
          <a:xfrm>
            <a:off x="9011478" y="851528"/>
            <a:ext cx="2808634" cy="691323"/>
          </a:xfrm>
          <a:prstGeom prst="wedgeRectCallout">
            <a:avLst>
              <a:gd name="adj1" fmla="val -22530"/>
              <a:gd name="adj2" fmla="val 7843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電圧計は測定箇所に並列に接続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599A96D-5A33-A5C2-0F11-885AAEF846BB}"/>
              </a:ext>
            </a:extLst>
          </p:cNvPr>
          <p:cNvSpPr/>
          <p:nvPr/>
        </p:nvSpPr>
        <p:spPr>
          <a:xfrm>
            <a:off x="9401807" y="4931940"/>
            <a:ext cx="2517086" cy="691323"/>
          </a:xfrm>
          <a:prstGeom prst="wedgeRectCallout">
            <a:avLst>
              <a:gd name="adj1" fmla="val 24382"/>
              <a:gd name="adj2" fmla="val -84507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電流計は測定箇所に</a:t>
            </a:r>
            <a:endParaRPr kumimoji="1" lang="en-US" altLang="ja-JP" b="1" dirty="0">
              <a:solidFill>
                <a:schemeClr val="tx1"/>
              </a:solidFill>
              <a:latin typeface="原ノ味角ゴシック" panose="020B0500000000000000" pitchFamily="34" charset="-128"/>
              <a:ea typeface="原ノ味角ゴシック" panose="020B0500000000000000" pitchFamily="34" charset="-128"/>
            </a:endParaRPr>
          </a:p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並列に接続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C34E4CCC-E008-9F88-5CCF-DA64497802CF}"/>
              </a:ext>
            </a:extLst>
          </p:cNvPr>
          <p:cNvSpPr/>
          <p:nvPr/>
        </p:nvSpPr>
        <p:spPr>
          <a:xfrm>
            <a:off x="659295" y="4041912"/>
            <a:ext cx="2697480" cy="59104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1CA0ACC-FFE6-8E59-8EC0-248CBF382332}"/>
              </a:ext>
            </a:extLst>
          </p:cNvPr>
          <p:cNvSpPr/>
          <p:nvPr/>
        </p:nvSpPr>
        <p:spPr>
          <a:xfrm>
            <a:off x="2992989" y="5326822"/>
            <a:ext cx="1251364" cy="482600"/>
          </a:xfrm>
          <a:prstGeom prst="wedgeRectCallout">
            <a:avLst>
              <a:gd name="adj1" fmla="val -36270"/>
              <a:gd name="adj2" fmla="val -164672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削除する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0189529-FAB6-E879-D22D-6F660FFAAF5E}"/>
              </a:ext>
            </a:extLst>
          </p:cNvPr>
          <p:cNvSpPr/>
          <p:nvPr/>
        </p:nvSpPr>
        <p:spPr>
          <a:xfrm>
            <a:off x="7947648" y="5130800"/>
            <a:ext cx="1660178" cy="482600"/>
          </a:xfrm>
          <a:prstGeom prst="wedgeRectCallout">
            <a:avLst>
              <a:gd name="adj1" fmla="val -50037"/>
              <a:gd name="adj2" fmla="val -11799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  <a:latin typeface="原ノ味角ゴシック" panose="020B0500000000000000" pitchFamily="34" charset="-128"/>
                <a:ea typeface="原ノ味角ゴシック" panose="020B0500000000000000" pitchFamily="34" charset="-128"/>
              </a:rPr>
              <a:t>ずっとオン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118</Words>
  <Application>Microsoft Office PowerPoint</Application>
  <PresentationFormat>ワイド画面</PresentationFormat>
  <Paragraphs>47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Cambria Math</vt:lpstr>
      <vt:lpstr>Arial</vt:lpstr>
      <vt:lpstr>Calibri</vt:lpstr>
      <vt:lpstr>游ゴシック</vt:lpstr>
      <vt:lpstr>原ノ味角ゴシック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髙橋 尚太郎＠明石高専_学生</cp:lastModifiedBy>
  <cp:revision>24</cp:revision>
  <dcterms:created xsi:type="dcterms:W3CDTF">2023-06-03T05:26:41Z</dcterms:created>
  <dcterms:modified xsi:type="dcterms:W3CDTF">2023-06-03T08:22:33Z</dcterms:modified>
</cp:coreProperties>
</file>